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44" r:id="rId3"/>
    <p:sldId id="266" r:id="rId4"/>
    <p:sldId id="345" r:id="rId5"/>
    <p:sldId id="346" r:id="rId6"/>
    <p:sldId id="347" r:id="rId7"/>
    <p:sldId id="348" r:id="rId8"/>
    <p:sldId id="322" r:id="rId9"/>
    <p:sldId id="323" r:id="rId10"/>
    <p:sldId id="324" r:id="rId11"/>
    <p:sldId id="349" r:id="rId12"/>
    <p:sldId id="326" r:id="rId13"/>
    <p:sldId id="327" r:id="rId14"/>
    <p:sldId id="328" r:id="rId15"/>
    <p:sldId id="337" r:id="rId16"/>
    <p:sldId id="332" r:id="rId17"/>
    <p:sldId id="336" r:id="rId18"/>
    <p:sldId id="330" r:id="rId19"/>
    <p:sldId id="342" r:id="rId20"/>
    <p:sldId id="334" r:id="rId21"/>
    <p:sldId id="265" r:id="rId22"/>
    <p:sldId id="350" r:id="rId23"/>
    <p:sldId id="333" r:id="rId24"/>
    <p:sldId id="351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2A4"/>
    <a:srgbClr val="1D1D1E"/>
    <a:srgbClr val="49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5"/>
    <p:restoredTop sz="94550"/>
  </p:normalViewPr>
  <p:slideViewPr>
    <p:cSldViewPr snapToGrid="0" snapToObjects="1">
      <p:cViewPr varScale="1">
        <p:scale>
          <a:sx n="103" d="100"/>
          <a:sy n="103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C2881-4CAE-AF4E-B0AD-06DF86600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1CD8CE-C15E-1444-8460-FC2EBEAA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FAA5A-B9C5-C24D-897B-125BA078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D4C6FE-F882-2144-82C7-6FE86BF6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C32056-EFB8-5547-96FD-920960E8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80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6E272-CCF6-D54C-B704-826F5D7F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E4771D0-DA13-D444-B11F-98FC64464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FF799B-370A-CD49-963C-129FF54C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98CCBA-4779-5F43-9498-E68A75D9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99F1A5-16C7-A24C-B54C-3BCFF43D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07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8575EE-C68B-1E46-B26B-E977EF799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34B8BE-F398-4C40-A923-C587B50F0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2F2E87-C21C-5045-B5E2-2F4C9D4E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917E60-BD14-D445-BF04-DE3FD68C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C14554-1A12-7E4B-9D17-8895972D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35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B4D47-F99F-4441-A9CF-F0F7C174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BC83A6-6241-B14F-9603-95971A96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8AE261-77CE-4E4B-B247-5578E8E8A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599A4A-334A-7644-B6CF-3264FF3C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3BF2BD-9F4E-144C-A7CC-B89BA831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20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6396BD-EDB5-5642-B1CF-A392E8CA1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90216C-D044-0A45-8219-928B1E2F3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CFC2B-263A-F441-8C44-6D3442B2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2834B4-7ADB-4A43-9206-803457FE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BA0310-B523-1D48-8CC8-7BD93BC8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25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62957-4D7E-4947-B37A-92FBE7EE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1E2319-2D67-774B-BA7B-45D2A3472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393D3B-2D9D-1D4B-BD41-4FEC369BF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69B01D-EBA9-BD4E-B931-FE972D6A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29BFBE-38B7-F049-836D-206DF2F4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DF020C-806F-644B-BC11-340017B8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164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FE141-0317-4145-A345-6FF16CCC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00010E-76EC-D040-B729-AFFD6862D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9FB819-DE5B-0D43-9BA8-382C2EE9F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E33E9-F29F-8D4A-8FBD-A0DB70534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268BB1B-31A5-094D-9668-B6E500187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E42D6D-655D-6B4B-9BD0-598278F9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22F111D-68F8-2841-A163-2817D838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2AD5FB-28C6-D544-8462-87D93E15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57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F7A48-0DE1-1642-BC64-360DC76B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5C67CD-9B4A-0A4A-AF4E-0D218523F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BDF261-E654-E248-94CF-3D50EC58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2C0B04-44D1-2D4B-8826-85767F06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32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6D8E726-77C7-0E44-A288-CE3C0DC00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5A903D-6A3C-DE45-BEA1-98C28C86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8DD41F-4EF2-8143-9E72-121A2848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2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501559-DB72-4142-9120-6D4B9308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792C2B-1E83-5D45-B900-BA14DC034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94BB96-4A57-E145-8643-F7471749C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F93E9F-792A-1D47-8758-A9540E8A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829C36-58D5-1940-AC40-9C8A6448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9B8D2C-F5D0-A740-ABE7-8FE889A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97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628450-B0BC-924F-B81F-7865BEAE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FEBF0F-154A-AB43-BBF9-5FC7C7D75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07D4F-1907-6844-AAC4-AF1921835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ADBE7-8AE6-7644-8E75-6BFF09962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CB0076-6506-8445-9060-27305780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8BB5E5-23CD-1A40-AB77-22406100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61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A86BF8-557E-2245-AECE-DF8D40D9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FD3362-6308-474D-AE0C-AE9FB965B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5915BE-E9B4-7F46-9338-151E6A5F9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1A7EA-900D-7640-8B65-05DA7A92BDDB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5FAB58-0122-7142-8488-829DB8907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1A5FCF-8890-844E-9437-5E822C57A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D6448-9B11-0446-B2BE-DD354875BF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60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E3B439-91D6-3649-A8AE-76814DBC1B15}"/>
              </a:ext>
            </a:extLst>
          </p:cNvPr>
          <p:cNvSpPr/>
          <p:nvPr/>
        </p:nvSpPr>
        <p:spPr>
          <a:xfrm>
            <a:off x="0" y="0"/>
            <a:ext cx="6415088" cy="6858000"/>
          </a:xfrm>
          <a:prstGeom prst="rect">
            <a:avLst/>
          </a:prstGeom>
          <a:solidFill>
            <a:srgbClr val="1D1D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F13AD0-9809-D84C-B5DD-E0664841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1085850"/>
            <a:ext cx="4972046" cy="248602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A4BE18A-1ADB-9841-B534-304E25E4B078}"/>
              </a:ext>
            </a:extLst>
          </p:cNvPr>
          <p:cNvCxnSpPr>
            <a:cxnSpLocks/>
          </p:cNvCxnSpPr>
          <p:nvPr/>
        </p:nvCxnSpPr>
        <p:spPr>
          <a:xfrm>
            <a:off x="1143000" y="3571873"/>
            <a:ext cx="1104900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CAA4DA6-123D-7E4E-B4C9-9315E5C0A9E2}"/>
              </a:ext>
            </a:extLst>
          </p:cNvPr>
          <p:cNvSpPr txBox="1"/>
          <p:nvPr/>
        </p:nvSpPr>
        <p:spPr>
          <a:xfrm>
            <a:off x="7072312" y="1305342"/>
            <a:ext cx="334418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Montserrat ExtraBold" pitchFamily="2" charset="77"/>
              </a:rPr>
              <a:t>INTERNET </a:t>
            </a:r>
          </a:p>
          <a:p>
            <a:r>
              <a:rPr lang="fr-FR" sz="4400" b="1" dirty="0">
                <a:latin typeface="Montserrat ExtraBold" pitchFamily="2" charset="77"/>
              </a:rPr>
              <a:t>DES </a:t>
            </a:r>
          </a:p>
          <a:p>
            <a:r>
              <a:rPr lang="fr-FR" sz="4400" b="1" dirty="0">
                <a:latin typeface="Montserrat ExtraBold" pitchFamily="2" charset="77"/>
              </a:rPr>
              <a:t>OBJETS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6D1BC90-E38B-0F4A-8750-80F4975DA372}"/>
              </a:ext>
            </a:extLst>
          </p:cNvPr>
          <p:cNvSpPr txBox="1"/>
          <p:nvPr/>
        </p:nvSpPr>
        <p:spPr>
          <a:xfrm>
            <a:off x="7072312" y="4487287"/>
            <a:ext cx="4281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Montserrat Medium" pitchFamily="2" charset="77"/>
              </a:rPr>
              <a:t>Mauricio </a:t>
            </a:r>
            <a:r>
              <a:rPr lang="fr-FR" sz="3200" dirty="0" err="1">
                <a:latin typeface="Montserrat Medium" pitchFamily="2" charset="77"/>
              </a:rPr>
              <a:t>del</a:t>
            </a:r>
            <a:r>
              <a:rPr lang="fr-FR" sz="3200" dirty="0">
                <a:latin typeface="Montserrat Medium" pitchFamily="2" charset="77"/>
              </a:rPr>
              <a:t> </a:t>
            </a:r>
            <a:r>
              <a:rPr lang="fr-FR" sz="3200" dirty="0" err="1">
                <a:latin typeface="Montserrat Medium" pitchFamily="2" charset="77"/>
              </a:rPr>
              <a:t>Puerto</a:t>
            </a:r>
            <a:endParaRPr lang="fr-FR" sz="32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8224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Evolution Chiffre d’affaires Smart Home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B382458-A821-FFFE-3EB0-17020CE9C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0" t="17577" r="3953" b="15554"/>
          <a:stretch/>
        </p:blipFill>
        <p:spPr>
          <a:xfrm>
            <a:off x="1152286" y="1800224"/>
            <a:ext cx="9954746" cy="42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89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Segmentation Consommateurs</a:t>
            </a:r>
          </a:p>
        </p:txBody>
      </p:sp>
      <p:pic>
        <p:nvPicPr>
          <p:cNvPr id="4" name="Image 3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6520D7DB-5EDF-B1B6-117F-D8853F305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16074"/>
            <a:ext cx="12191999" cy="39034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91F605-15AC-7373-FA75-1FF4D94768B8}"/>
              </a:ext>
            </a:extLst>
          </p:cNvPr>
          <p:cNvSpPr txBox="1"/>
          <p:nvPr/>
        </p:nvSpPr>
        <p:spPr>
          <a:xfrm>
            <a:off x="185738" y="5443537"/>
            <a:ext cx="18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b="1" dirty="0" err="1">
                <a:latin typeface="Montserrat Medium" pitchFamily="2" charset="77"/>
              </a:rPr>
              <a:t>Aspirational</a:t>
            </a:r>
            <a:endParaRPr lang="fr-FR" sz="2000" dirty="0">
              <a:latin typeface="Montserrat Medium" pitchFamily="2" charset="77"/>
            </a:endParaRPr>
          </a:p>
          <a:p>
            <a:pPr algn="just"/>
            <a:endParaRPr lang="fr-FR" sz="2800" dirty="0">
              <a:latin typeface="Montserrat Medium" pitchFamily="2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979E3C-4875-D879-13BA-440FF0CE82E6}"/>
              </a:ext>
            </a:extLst>
          </p:cNvPr>
          <p:cNvSpPr txBox="1"/>
          <p:nvPr/>
        </p:nvSpPr>
        <p:spPr>
          <a:xfrm>
            <a:off x="2781300" y="5443537"/>
            <a:ext cx="1814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b="1" dirty="0" err="1">
                <a:latin typeface="Montserrat Medium" pitchFamily="2" charset="77"/>
              </a:rPr>
              <a:t>Techies</a:t>
            </a:r>
            <a:endParaRPr lang="fr-FR" sz="2000" dirty="0">
              <a:latin typeface="Montserrat Medium" pitchFamily="2" charset="77"/>
            </a:endParaRPr>
          </a:p>
          <a:p>
            <a:pPr algn="just"/>
            <a:endParaRPr lang="fr-FR" sz="2800" dirty="0">
              <a:latin typeface="Montserrat Medium" pitchFamily="2" charset="77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C036F0-ABC7-4247-282E-EF010915484E}"/>
              </a:ext>
            </a:extLst>
          </p:cNvPr>
          <p:cNvSpPr txBox="1"/>
          <p:nvPr/>
        </p:nvSpPr>
        <p:spPr>
          <a:xfrm>
            <a:off x="4619627" y="5478914"/>
            <a:ext cx="266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Montserrat Medium" pitchFamily="2" charset="77"/>
              </a:rPr>
              <a:t>Home </a:t>
            </a:r>
            <a:r>
              <a:rPr lang="fr-FR" sz="2000" b="1" dirty="0" err="1">
                <a:latin typeface="Montserrat Medium" pitchFamily="2" charset="77"/>
              </a:rPr>
              <a:t>sweet</a:t>
            </a:r>
            <a:r>
              <a:rPr lang="fr-FR" sz="2000" b="1" dirty="0">
                <a:latin typeface="Montserrat Medium" pitchFamily="2" charset="77"/>
              </a:rPr>
              <a:t> Home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FF96D30-53D8-D793-EB44-0258B53E0C07}"/>
              </a:ext>
            </a:extLst>
          </p:cNvPr>
          <p:cNvSpPr txBox="1"/>
          <p:nvPr/>
        </p:nvSpPr>
        <p:spPr>
          <a:xfrm>
            <a:off x="7284277" y="5478914"/>
            <a:ext cx="266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latin typeface="Montserrat Medium" pitchFamily="2" charset="77"/>
              </a:rPr>
              <a:t>Easy</a:t>
            </a:r>
            <a:r>
              <a:rPr lang="fr-FR" sz="2000" b="1" dirty="0">
                <a:latin typeface="Montserrat Medium" pitchFamily="2" charset="77"/>
              </a:rPr>
              <a:t> </a:t>
            </a:r>
            <a:r>
              <a:rPr lang="fr-FR" sz="2000" b="1" dirty="0" err="1">
                <a:latin typeface="Montserrat Medium" pitchFamily="2" charset="77"/>
              </a:rPr>
              <a:t>Going</a:t>
            </a:r>
            <a:r>
              <a:rPr lang="fr-FR" sz="2000" b="1" dirty="0">
                <a:latin typeface="Montserrat Medium" pitchFamily="2" charset="77"/>
              </a:rPr>
              <a:t> </a:t>
            </a:r>
            <a:r>
              <a:rPr lang="fr-FR" sz="2000" b="1" dirty="0" err="1">
                <a:latin typeface="Montserrat Medium" pitchFamily="2" charset="77"/>
              </a:rPr>
              <a:t>families</a:t>
            </a:r>
            <a:endParaRPr lang="fr-FR" sz="2000" b="1" dirty="0">
              <a:latin typeface="Montserrat Medium" pitchFamily="2" charset="77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467032-3CA7-280F-531A-DC3B73D41215}"/>
              </a:ext>
            </a:extLst>
          </p:cNvPr>
          <p:cNvSpPr txBox="1"/>
          <p:nvPr/>
        </p:nvSpPr>
        <p:spPr>
          <a:xfrm>
            <a:off x="9634330" y="5569409"/>
            <a:ext cx="266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latin typeface="Montserrat Medium" pitchFamily="2" charset="77"/>
              </a:rPr>
              <a:t>Traditional</a:t>
            </a:r>
            <a:endParaRPr lang="fr-FR" sz="2000" b="1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613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Pré requis IoT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FFB202-2320-F725-71E6-E9B7E617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3115"/>
            <a:ext cx="12192000" cy="31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Procès de création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259137-0D9A-654C-A580-88C2BDB72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45" y="1091735"/>
            <a:ext cx="8034709" cy="48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1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Analyse et spécifications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81DC54-4DE9-B68F-A437-AF99BBE30B58}"/>
              </a:ext>
            </a:extLst>
          </p:cNvPr>
          <p:cNvSpPr txBox="1"/>
          <p:nvPr/>
        </p:nvSpPr>
        <p:spPr>
          <a:xfrm>
            <a:off x="328613" y="1428750"/>
            <a:ext cx="1158716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La première phase du projet est constituée des spécifications techniques et fonctionnelles. </a:t>
            </a:r>
          </a:p>
          <a:p>
            <a:endParaRPr lang="fr-FR" sz="2800" dirty="0">
              <a:effectLst/>
              <a:latin typeface="Montserrat Medium" pitchFamily="2" charset="77"/>
            </a:endParaRPr>
          </a:p>
          <a:p>
            <a:endParaRPr lang="fr-FR" sz="2800" dirty="0">
              <a:effectLst/>
              <a:latin typeface="Montserrat Medium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D</a:t>
            </a: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es spécifications fonctionnelles, exigences et attentes concernant l’application,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effectLst/>
              <a:latin typeface="Montserrat Medium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D</a:t>
            </a: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es spécifications techniques, des architectures logicielles adaptées</a:t>
            </a:r>
          </a:p>
          <a:p>
            <a:endParaRPr lang="fr-FR" dirty="0">
              <a:solidFill>
                <a:srgbClr val="5E6066"/>
              </a:solidFill>
              <a:latin typeface="Montserrat Medium" pitchFamily="2" charset="77"/>
            </a:endParaRPr>
          </a:p>
          <a:p>
            <a:endParaRPr lang="fr-FR" sz="2800" dirty="0">
              <a:effectLst/>
              <a:latin typeface="Montserrat Medium" pitchFamily="2" charset="77"/>
            </a:endParaRPr>
          </a:p>
          <a:p>
            <a:pPr algn="just"/>
            <a:br>
              <a:rPr lang="fr-FR" sz="36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</a:br>
            <a:endParaRPr lang="fr-FR" sz="3600" u="none" strike="noStrike" dirty="0">
              <a:solidFill>
                <a:srgbClr val="000000"/>
              </a:solidFill>
              <a:effectLst/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94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Analyse et spécifications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81DC54-4DE9-B68F-A437-AF99BBE30B58}"/>
              </a:ext>
            </a:extLst>
          </p:cNvPr>
          <p:cNvSpPr txBox="1"/>
          <p:nvPr/>
        </p:nvSpPr>
        <p:spPr>
          <a:xfrm>
            <a:off x="328613" y="1428750"/>
            <a:ext cx="115871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noProof="1">
                <a:solidFill>
                  <a:srgbClr val="5E6066"/>
                </a:solidFill>
                <a:latin typeface="Montserrat Medium" pitchFamily="2" charset="77"/>
              </a:rPr>
              <a:t>Exemples : </a:t>
            </a:r>
          </a:p>
          <a:p>
            <a:endParaRPr lang="fr-FR" sz="2800" noProof="1">
              <a:solidFill>
                <a:srgbClr val="5E6066"/>
              </a:solidFill>
              <a:latin typeface="Montserrat Medium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Création de compte avec validation par email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Déclaration de produit connecté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Modification de compte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Suppression de compte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Fonction « J’ai oublié mon mot de passe » </a:t>
            </a:r>
            <a:b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</a:b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Accès admin pour accéder à la base client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Gestion des statistiques</a:t>
            </a:r>
          </a:p>
          <a:p>
            <a:endParaRPr lang="fr-FR" sz="2800" dirty="0">
              <a:solidFill>
                <a:srgbClr val="5E6066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0563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700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1"/>
                </a:solidFill>
                <a:latin typeface="Montserrat Medium" pitchFamily="2" charset="77"/>
              </a:rPr>
              <a:t>Mock</a:t>
            </a:r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 Up, UX, UI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685F823-DA75-D2EF-3932-AFE80A4D05BA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AE3FA06-55AF-F38B-E2FA-3E84DA984B06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E36170BF-2A30-02E7-F5FD-6C4143BD7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2BBF94E5-4D23-C8DE-D9A6-2C7A972C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939480"/>
              </p:ext>
            </p:extLst>
          </p:nvPr>
        </p:nvGraphicFramePr>
        <p:xfrm>
          <a:off x="1" y="1179851"/>
          <a:ext cx="1219200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5321">
                  <a:extLst>
                    <a:ext uri="{9D8B030D-6E8A-4147-A177-3AD203B41FA5}">
                      <a16:colId xmlns:a16="http://schemas.microsoft.com/office/drawing/2014/main" val="313094999"/>
                    </a:ext>
                  </a:extLst>
                </a:gridCol>
                <a:gridCol w="7986679">
                  <a:extLst>
                    <a:ext uri="{9D8B030D-6E8A-4147-A177-3AD203B41FA5}">
                      <a16:colId xmlns:a16="http://schemas.microsoft.com/office/drawing/2014/main" val="1676748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Fonctionnalités</a:t>
                      </a:r>
                    </a:p>
                  </a:txBody>
                  <a:tcPr>
                    <a:solidFill>
                      <a:srgbClr val="23B2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Description</a:t>
                      </a:r>
                    </a:p>
                  </a:txBody>
                  <a:tcPr>
                    <a:solidFill>
                      <a:srgbClr val="23B2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20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App</a:t>
                      </a:r>
                    </a:p>
                  </a:txBody>
                  <a:tcPr>
                    <a:solidFill>
                      <a:srgbClr val="23B2A4">
                        <a:alpha val="11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Faciliter sa déclinaison en plusieurs versions suivant différentes chartes graphique. </a:t>
                      </a:r>
                      <a:endParaRPr lang="fr-FR" dirty="0">
                        <a:effectLst/>
                      </a:endParaRPr>
                    </a:p>
                    <a:p>
                      <a:endParaRPr lang="fr-FR" dirty="0"/>
                    </a:p>
                  </a:txBody>
                  <a:tcPr>
                    <a:solidFill>
                      <a:srgbClr val="23B2A4">
                        <a:alpha val="1168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Gestion des fonctions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Pilotage, supervision et programmation à distance. L’application doit permettre une rapidité́ d’utilisation (moins de 3 secondes pour effectuer une opération) </a:t>
                      </a:r>
                      <a:endParaRPr lang="fr-FR" dirty="0">
                        <a:effectLst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46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Notifications </a:t>
                      </a:r>
                    </a:p>
                  </a:txBody>
                  <a:tcPr>
                    <a:solidFill>
                      <a:srgbClr val="23B2A4">
                        <a:alpha val="1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L’application doit permettre la réception de notification PUSH </a:t>
                      </a:r>
                      <a:endParaRPr lang="fr-FR" dirty="0">
                        <a:effectLst/>
                      </a:endParaRPr>
                    </a:p>
                    <a:p>
                      <a:endParaRPr lang="fr-FR" dirty="0"/>
                    </a:p>
                  </a:txBody>
                  <a:tcPr>
                    <a:solidFill>
                      <a:srgbClr val="23B2A4">
                        <a:alpha val="1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06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Assistants vocaux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 pilotage et le contrôle à la voix ! Le service doit être connecté aux différentes offres d’assistant vocale du marché (Google, Alexa)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66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Design &amp; ergonomie</a:t>
                      </a:r>
                    </a:p>
                  </a:txBody>
                  <a:tcPr>
                    <a:solidFill>
                      <a:srgbClr val="23B2A4">
                        <a:alpha val="116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L’application doit offrir la meilleure expérience utilisateur possible.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>
                    <a:solidFill>
                      <a:srgbClr val="23B2A4">
                        <a:alpha val="116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16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Configuration &amp; « On </a:t>
                      </a:r>
                      <a:r>
                        <a:rPr lang="fr-FR" dirty="0" err="1"/>
                        <a:t>boarding</a:t>
                      </a:r>
                      <a:r>
                        <a:rPr lang="fr-FR" dirty="0"/>
                        <a:t>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L’application doit permettre l’appairage de l’appareil ainsi que le réglages des connexions Wifi et la création de compte utilisateur </a:t>
                      </a:r>
                      <a:endParaRPr lang="fr-F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534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202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Analyse et spécifications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81DC54-4DE9-B68F-A437-AF99BBE30B58}"/>
              </a:ext>
            </a:extLst>
          </p:cNvPr>
          <p:cNvSpPr txBox="1"/>
          <p:nvPr/>
        </p:nvSpPr>
        <p:spPr>
          <a:xfrm>
            <a:off x="328613" y="1428750"/>
            <a:ext cx="115871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noProof="1">
                <a:solidFill>
                  <a:srgbClr val="495B72"/>
                </a:solidFill>
                <a:effectLst/>
                <a:latin typeface="Montserrat Medium" pitchFamily="2" charset="77"/>
              </a:rPr>
              <a:t>Cette phase a pour objectifs et livrables : </a:t>
            </a:r>
          </a:p>
          <a:p>
            <a:endParaRPr lang="fr-FR" sz="2800" noProof="1">
              <a:effectLst/>
              <a:latin typeface="Montserrat Medium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noProof="1">
                <a:solidFill>
                  <a:srgbClr val="495B72"/>
                </a:solidFill>
                <a:effectLst/>
                <a:latin typeface="Montserrat Medium" pitchFamily="2" charset="77"/>
              </a:rPr>
              <a:t>Mobile : reccueil des information pour définir le mockup de l’application.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noProof="1">
                <a:solidFill>
                  <a:srgbClr val="495B72"/>
                </a:solidFill>
                <a:effectLst/>
                <a:latin typeface="Montserrat Medium" pitchFamily="2" charset="77"/>
              </a:rPr>
              <a:t>Plateforme IOT : document d’analyse de l’architecture globale et pré-diagnostic des latences.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noProof="1">
                <a:solidFill>
                  <a:srgbClr val="495B72"/>
                </a:solidFill>
                <a:effectLst/>
                <a:latin typeface="Montserrat Medium" pitchFamily="2" charset="77"/>
              </a:rPr>
              <a:t>Assistants vocaux : définir les UseCases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noProof="1">
              <a:solidFill>
                <a:srgbClr val="495B72"/>
              </a:solidFill>
              <a:latin typeface="Montserrat Medium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noProof="1">
                <a:solidFill>
                  <a:srgbClr val="495B72"/>
                </a:solidFill>
                <a:effectLst/>
                <a:latin typeface="Montserrat Medium" pitchFamily="2" charset="77"/>
              </a:rPr>
              <a:t>Consolidation des estimations financières </a:t>
            </a:r>
            <a:endParaRPr lang="fr-FR" sz="2800" noProof="1">
              <a:effectLst/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078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700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1"/>
                </a:solidFill>
                <a:latin typeface="Montserrat Medium" pitchFamily="2" charset="77"/>
              </a:rPr>
              <a:t>Mock</a:t>
            </a:r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 Up, UX, 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0CA696-8707-AF4D-A85B-7987B1D63B3F}"/>
              </a:ext>
            </a:extLst>
          </p:cNvPr>
          <p:cNvSpPr txBox="1"/>
          <p:nvPr/>
        </p:nvSpPr>
        <p:spPr>
          <a:xfrm>
            <a:off x="328613" y="1428750"/>
            <a:ext cx="115871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C</a:t>
            </a: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ette phase consiste, à définir l’information affichée à l’</a:t>
            </a:r>
            <a:r>
              <a:rPr lang="fr-FR" sz="2800" dirty="0" err="1">
                <a:solidFill>
                  <a:srgbClr val="5E6066"/>
                </a:solidFill>
                <a:effectLst/>
                <a:latin typeface="Montserrat Medium" pitchFamily="2" charset="77"/>
              </a:rPr>
              <a:t>écran</a:t>
            </a: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 ainsi que les enchainements et interactions qui régissent le cycle de vie de l'application. </a:t>
            </a:r>
            <a:endParaRPr lang="fr-FR" sz="2800" dirty="0">
              <a:effectLst/>
              <a:latin typeface="Montserrat Medium" pitchFamily="2" charset="77"/>
            </a:endParaRPr>
          </a:p>
          <a:p>
            <a:endParaRPr lang="fr-FR" sz="2800" dirty="0">
              <a:solidFill>
                <a:srgbClr val="5E6066"/>
              </a:solidFill>
              <a:effectLst/>
              <a:latin typeface="Montserrat Medium" pitchFamily="2" charset="77"/>
            </a:endParaRPr>
          </a:p>
          <a:p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Cela permet de valider la disposition de l’information et la navigation au sein de l’application. </a:t>
            </a:r>
          </a:p>
          <a:p>
            <a:endParaRPr lang="fr-FR" sz="2800" dirty="0">
              <a:solidFill>
                <a:srgbClr val="5E6066"/>
              </a:solidFill>
              <a:latin typeface="Montserrat Medium" pitchFamily="2" charset="77"/>
            </a:endParaRPr>
          </a:p>
          <a:p>
            <a:endParaRPr lang="fr-FR" sz="2800" dirty="0">
              <a:solidFill>
                <a:srgbClr val="5E6066"/>
              </a:solidFill>
              <a:effectLst/>
              <a:latin typeface="Montserrat Medium" pitchFamily="2" charset="77"/>
            </a:endParaRPr>
          </a:p>
          <a:p>
            <a:endParaRPr lang="fr-FR" sz="2800" dirty="0">
              <a:solidFill>
                <a:srgbClr val="5E6066"/>
              </a:solidFill>
              <a:effectLst/>
              <a:latin typeface="Montserrat Medium" pitchFamily="2" charset="77"/>
            </a:endParaRPr>
          </a:p>
          <a:p>
            <a:pPr algn="ctr"/>
            <a:r>
              <a:rPr lang="fr-FR" sz="2800" noProof="1">
                <a:solidFill>
                  <a:srgbClr val="5E6066"/>
                </a:solidFill>
                <a:effectLst/>
                <a:latin typeface="Montserrat Medium" pitchFamily="2" charset="77"/>
              </a:rPr>
              <a:t>Placer l'expérience utilisateur au centre des préoccupations</a:t>
            </a: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.</a:t>
            </a:r>
          </a:p>
        </p:txBody>
      </p:sp>
      <p:sp>
        <p:nvSpPr>
          <p:cNvPr id="2" name="Flèche vers le bas 1">
            <a:extLst>
              <a:ext uri="{FF2B5EF4-FFF2-40B4-BE49-F238E27FC236}">
                <a16:creationId xmlns:a16="http://schemas.microsoft.com/office/drawing/2014/main" id="{E83A9884-91F4-5311-1733-49B690D0596A}"/>
              </a:ext>
            </a:extLst>
          </p:cNvPr>
          <p:cNvSpPr/>
          <p:nvPr/>
        </p:nvSpPr>
        <p:spPr>
          <a:xfrm>
            <a:off x="5386389" y="4471988"/>
            <a:ext cx="1028700" cy="614362"/>
          </a:xfrm>
          <a:prstGeom prst="downArrow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020B862-72EF-1DC5-DB85-F730A6ED3D2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FF885C66-9097-71FC-3887-102710181707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34959955-0D74-C908-60B7-A596C6371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7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700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Wire Frame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020B862-72EF-1DC5-DB85-F730A6ED3D2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FF885C66-9097-71FC-3887-102710181707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34959955-0D74-C908-60B7-A596C6371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72B0FE-6A20-FB53-CB50-F4C2CC4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377" y="1368667"/>
            <a:ext cx="2458312" cy="46551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39F0C5-E8E7-FCF7-7726-42779D213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27" y="1453082"/>
            <a:ext cx="2406972" cy="45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4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5767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Internet of </a:t>
            </a:r>
            <a:r>
              <a:rPr lang="fr-FR" sz="4000" dirty="0" err="1">
                <a:solidFill>
                  <a:schemeClr val="bg1"/>
                </a:solidFill>
                <a:latin typeface="Montserrat Medium" pitchFamily="2" charset="77"/>
              </a:rPr>
              <a:t>Things</a:t>
            </a:r>
            <a:endParaRPr lang="fr-FR" sz="40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0DB9EE-B39F-67F6-03E2-69484D5F1A08}"/>
              </a:ext>
            </a:extLst>
          </p:cNvPr>
          <p:cNvSpPr txBox="1"/>
          <p:nvPr/>
        </p:nvSpPr>
        <p:spPr>
          <a:xfrm>
            <a:off x="302419" y="2217772"/>
            <a:ext cx="11587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none" strike="noStrike" dirty="0">
                <a:solidFill>
                  <a:srgbClr val="3D5761"/>
                </a:solidFill>
                <a:effectLst/>
                <a:latin typeface="Montserrat Medium" pitchFamily="2" charset="77"/>
              </a:rPr>
              <a:t>Le terme “Internet of </a:t>
            </a:r>
            <a:r>
              <a:rPr lang="fr-FR" sz="2800" u="none" strike="noStrike" dirty="0" err="1">
                <a:solidFill>
                  <a:srgbClr val="3D5761"/>
                </a:solidFill>
                <a:effectLst/>
                <a:latin typeface="Montserrat Medium" pitchFamily="2" charset="77"/>
              </a:rPr>
              <a:t>Things</a:t>
            </a:r>
            <a:r>
              <a:rPr lang="fr-FR" sz="2800" u="none" strike="noStrike" dirty="0">
                <a:solidFill>
                  <a:srgbClr val="3D5761"/>
                </a:solidFill>
                <a:effectLst/>
                <a:latin typeface="Montserrat Medium" pitchFamily="2" charset="77"/>
              </a:rPr>
              <a:t>”, fut employé pour la première fois en 1999 par un salarié chez Procter &amp; Gamble, afin de désigner le lien entre la technologie RFID (radio </a:t>
            </a:r>
            <a:r>
              <a:rPr lang="fr-FR" sz="2800" u="none" strike="noStrike" dirty="0" err="1">
                <a:solidFill>
                  <a:srgbClr val="3D5761"/>
                </a:solidFill>
                <a:effectLst/>
                <a:latin typeface="Montserrat Medium" pitchFamily="2" charset="77"/>
              </a:rPr>
              <a:t>frequency</a:t>
            </a:r>
            <a:r>
              <a:rPr lang="fr-FR" sz="2800" u="none" strike="noStrike" dirty="0">
                <a:solidFill>
                  <a:srgbClr val="3D5761"/>
                </a:solidFill>
                <a:effectLst/>
                <a:latin typeface="Montserrat Medium" pitchFamily="2" charset="77"/>
              </a:rPr>
              <a:t> identification) et internet. </a:t>
            </a:r>
            <a:endParaRPr lang="fr-FR" sz="28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90154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700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Développement et Test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0CA696-8707-AF4D-A85B-7987B1D63B3F}"/>
              </a:ext>
            </a:extLst>
          </p:cNvPr>
          <p:cNvSpPr txBox="1"/>
          <p:nvPr/>
        </p:nvSpPr>
        <p:spPr>
          <a:xfrm>
            <a:off x="328613" y="1428750"/>
            <a:ext cx="115871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L</a:t>
            </a: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e projet est découpé en en lots courts (Sprints) afin de valider au fur et à mesure les développements de l’application et du back office.</a:t>
            </a:r>
          </a:p>
          <a:p>
            <a:endParaRPr lang="fr-FR" sz="2800" dirty="0">
              <a:solidFill>
                <a:srgbClr val="5E6066"/>
              </a:solidFill>
              <a:effectLst/>
              <a:latin typeface="Montserrat Medium" pitchFamily="2" charset="77"/>
            </a:endParaRPr>
          </a:p>
          <a:p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En ce qui concerne les tests, ils servent à certifier la robustesse de l’APP/PTF IoT : tests unitaires, tests fonctionnels, tests de </a:t>
            </a:r>
            <a:r>
              <a:rPr lang="fr-FR" sz="2800" dirty="0" err="1">
                <a:solidFill>
                  <a:srgbClr val="5E6066"/>
                </a:solidFill>
                <a:effectLst/>
                <a:latin typeface="Montserrat Medium" pitchFamily="2" charset="77"/>
              </a:rPr>
              <a:t>non-régression</a:t>
            </a: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 et tests d’interfaces graphiques. </a:t>
            </a:r>
          </a:p>
          <a:p>
            <a:endParaRPr lang="fr-FR" sz="2800" dirty="0">
              <a:solidFill>
                <a:srgbClr val="5E6066"/>
              </a:solidFill>
              <a:latin typeface="Montserrat Medium" pitchFamily="2" charset="77"/>
            </a:endParaRPr>
          </a:p>
          <a:p>
            <a:endParaRPr lang="fr-FR" sz="2800" dirty="0">
              <a:solidFill>
                <a:srgbClr val="5E6066"/>
              </a:solidFill>
              <a:effectLst/>
              <a:latin typeface="Montserrat Medium" pitchFamily="2" charset="77"/>
            </a:endParaRPr>
          </a:p>
          <a:p>
            <a:endParaRPr lang="fr-FR" sz="2800" dirty="0">
              <a:solidFill>
                <a:srgbClr val="5E6066"/>
              </a:solidFill>
              <a:latin typeface="Montserrat Medium" pitchFamily="2" charset="77"/>
            </a:endParaRPr>
          </a:p>
          <a:p>
            <a:pPr algn="ctr"/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Livraison aux stores</a:t>
            </a:r>
            <a:endParaRPr lang="fr-FR" sz="2800" dirty="0">
              <a:effectLst/>
              <a:latin typeface="Montserrat Medium" pitchFamily="2" charset="77"/>
            </a:endParaRPr>
          </a:p>
        </p:txBody>
      </p:sp>
      <p:sp>
        <p:nvSpPr>
          <p:cNvPr id="2" name="Flèche vers le bas 1">
            <a:extLst>
              <a:ext uri="{FF2B5EF4-FFF2-40B4-BE49-F238E27FC236}">
                <a16:creationId xmlns:a16="http://schemas.microsoft.com/office/drawing/2014/main" id="{14ABF94C-F823-3BAB-AC2B-08D212F1137B}"/>
              </a:ext>
            </a:extLst>
          </p:cNvPr>
          <p:cNvSpPr/>
          <p:nvPr/>
        </p:nvSpPr>
        <p:spPr>
          <a:xfrm>
            <a:off x="5372101" y="4769073"/>
            <a:ext cx="1028700" cy="614362"/>
          </a:xfrm>
          <a:prstGeom prst="downArrow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89EB955-3E5C-2EF2-A8CA-8ED55D8230FA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73255C3-B53B-CEA4-F7EF-9A31C41F7405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4C464AAC-2B9E-ED10-D31A-E4BD27AA2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2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700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Maintenance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0CA696-8707-AF4D-A85B-7987B1D63B3F}"/>
              </a:ext>
            </a:extLst>
          </p:cNvPr>
          <p:cNvSpPr txBox="1"/>
          <p:nvPr/>
        </p:nvSpPr>
        <p:spPr>
          <a:xfrm>
            <a:off x="328613" y="1428750"/>
            <a:ext cx="115871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La maintenance comprend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effectLst/>
              <a:latin typeface="Montserrat Medium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La prise en compte des bugs détectes et signales.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effectLst/>
              <a:latin typeface="Montserrat Medium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La correction des bugs.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effectLst/>
              <a:latin typeface="Montserrat Medium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L’application de patches de sécurité́ ou la montée de version</a:t>
            </a:r>
            <a:endParaRPr lang="fr-FR" sz="2800" dirty="0">
              <a:effectLst/>
              <a:latin typeface="Montserrat Medium" pitchFamily="2" charset="77"/>
            </a:endParaRP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C982EC7C-1032-5815-1587-3E77D485FB5D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10A6540-C671-6B77-82D9-7245D504F9F4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4AD43FF-F2F0-CE7B-FB43-50CBF93FB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700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9CBA9-76B1-F94E-FE7C-3CBB54999490}"/>
              </a:ext>
            </a:extLst>
          </p:cNvPr>
          <p:cNvSpPr/>
          <p:nvPr/>
        </p:nvSpPr>
        <p:spPr>
          <a:xfrm>
            <a:off x="6972300" y="1714500"/>
            <a:ext cx="1257300" cy="485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3A53B-5867-CAD6-FD55-21711BD57046}"/>
              </a:ext>
            </a:extLst>
          </p:cNvPr>
          <p:cNvSpPr/>
          <p:nvPr/>
        </p:nvSpPr>
        <p:spPr>
          <a:xfrm>
            <a:off x="9532178" y="4793625"/>
            <a:ext cx="1257300" cy="485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63C618-DFF8-D273-CF44-B2194A3041D8}"/>
              </a:ext>
            </a:extLst>
          </p:cNvPr>
          <p:cNvSpPr/>
          <p:nvPr/>
        </p:nvSpPr>
        <p:spPr>
          <a:xfrm>
            <a:off x="9257956" y="5174944"/>
            <a:ext cx="1257300" cy="485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94C376B-B011-0AAB-C753-CFEA5F69B3F0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31CF400-9916-3E6B-4B79-BB2E2088798D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20E02688-1AAA-3B1C-A5EE-1EF30671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6E72DA-E436-BD46-ACF9-F8EAD429D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865" y="1257514"/>
            <a:ext cx="2191432" cy="47424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A106C2-7C1B-D34A-BE49-F8D586EAA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35" y="1286582"/>
            <a:ext cx="2191432" cy="474248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E37EEF7-046C-2D41-B8FB-31609EAA4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192" y="1260685"/>
            <a:ext cx="2191432" cy="474248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EE8329F-416E-C04E-BF9A-690E64A33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49" y="1245605"/>
            <a:ext cx="2191432" cy="47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32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700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9CBA9-76B1-F94E-FE7C-3CBB54999490}"/>
              </a:ext>
            </a:extLst>
          </p:cNvPr>
          <p:cNvSpPr/>
          <p:nvPr/>
        </p:nvSpPr>
        <p:spPr>
          <a:xfrm>
            <a:off x="6972300" y="1714500"/>
            <a:ext cx="1257300" cy="485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3A53B-5867-CAD6-FD55-21711BD57046}"/>
              </a:ext>
            </a:extLst>
          </p:cNvPr>
          <p:cNvSpPr/>
          <p:nvPr/>
        </p:nvSpPr>
        <p:spPr>
          <a:xfrm>
            <a:off x="9532178" y="4793625"/>
            <a:ext cx="1257300" cy="485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63C618-DFF8-D273-CF44-B2194A3041D8}"/>
              </a:ext>
            </a:extLst>
          </p:cNvPr>
          <p:cNvSpPr/>
          <p:nvPr/>
        </p:nvSpPr>
        <p:spPr>
          <a:xfrm>
            <a:off x="9257956" y="5174944"/>
            <a:ext cx="1257300" cy="485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94C376B-B011-0AAB-C753-CFEA5F69B3F0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31CF400-9916-3E6B-4B79-BB2E2088798D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20E02688-1AAA-3B1C-A5EE-1EF30671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811ADE8-C8E6-FC4C-A2CF-A1555C4DE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52" y="1200561"/>
            <a:ext cx="9689926" cy="46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92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700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Workshop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9CBA9-76B1-F94E-FE7C-3CBB54999490}"/>
              </a:ext>
            </a:extLst>
          </p:cNvPr>
          <p:cNvSpPr/>
          <p:nvPr/>
        </p:nvSpPr>
        <p:spPr>
          <a:xfrm>
            <a:off x="6972300" y="1714500"/>
            <a:ext cx="1257300" cy="485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3A53B-5867-CAD6-FD55-21711BD57046}"/>
              </a:ext>
            </a:extLst>
          </p:cNvPr>
          <p:cNvSpPr/>
          <p:nvPr/>
        </p:nvSpPr>
        <p:spPr>
          <a:xfrm>
            <a:off x="9532178" y="4793625"/>
            <a:ext cx="1257300" cy="485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63C618-DFF8-D273-CF44-B2194A3041D8}"/>
              </a:ext>
            </a:extLst>
          </p:cNvPr>
          <p:cNvSpPr/>
          <p:nvPr/>
        </p:nvSpPr>
        <p:spPr>
          <a:xfrm>
            <a:off x="9257956" y="5174944"/>
            <a:ext cx="1257300" cy="485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94C376B-B011-0AAB-C753-CFEA5F69B3F0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31CF400-9916-3E6B-4B79-BB2E2088798D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20E02688-1AAA-3B1C-A5EE-1EF30671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BE526DE-193E-114A-B903-94B40C46EE37}"/>
              </a:ext>
            </a:extLst>
          </p:cNvPr>
          <p:cNvSpPr txBox="1"/>
          <p:nvPr/>
        </p:nvSpPr>
        <p:spPr>
          <a:xfrm>
            <a:off x="328613" y="1428750"/>
            <a:ext cx="115871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Présentation d’un projet IOT (par groupe de 5-6 personnes)</a:t>
            </a:r>
          </a:p>
          <a:p>
            <a:endParaRPr lang="fr-FR" sz="2800" dirty="0">
              <a:solidFill>
                <a:srgbClr val="5E6066"/>
              </a:solidFill>
              <a:latin typeface="Montserrat Medium" pitchFamily="2" charset="77"/>
            </a:endParaRPr>
          </a:p>
          <a:p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Restitution : vendredi matin (10 minutes par groupe) </a:t>
            </a:r>
          </a:p>
          <a:p>
            <a:endParaRPr lang="fr-FR" sz="2800" dirty="0">
              <a:solidFill>
                <a:srgbClr val="5E6066"/>
              </a:solidFill>
              <a:latin typeface="Montserrat Medium" pitchFamily="2" charset="77"/>
            </a:endParaRPr>
          </a:p>
          <a:p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Produit IOT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Bénéfices consommateurs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Bénéfices Fabricants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Cible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effectLst/>
                <a:latin typeface="Montserrat Medium" pitchFamily="2" charset="77"/>
              </a:rPr>
              <a:t>Spécifications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Exploitation des données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5E6066"/>
                </a:solidFill>
                <a:latin typeface="Montserrat Medium" pitchFamily="2" charset="77"/>
              </a:rPr>
              <a:t>Mini business model </a:t>
            </a:r>
          </a:p>
          <a:p>
            <a:endParaRPr lang="fr-FR" sz="2800" dirty="0">
              <a:solidFill>
                <a:srgbClr val="5E6066"/>
              </a:solidFill>
              <a:effectLst/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750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3671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Evolution IOT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B92F91-96BC-7101-2729-0A29AA60D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4"/>
          <a:stretch/>
        </p:blipFill>
        <p:spPr>
          <a:xfrm>
            <a:off x="1372057" y="1304023"/>
            <a:ext cx="8803353" cy="47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5767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IoT : Définition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0B0874A-66DE-81BE-3337-DEC81DECAC3D}"/>
              </a:ext>
            </a:extLst>
          </p:cNvPr>
          <p:cNvSpPr txBox="1"/>
          <p:nvPr/>
        </p:nvSpPr>
        <p:spPr>
          <a:xfrm>
            <a:off x="328613" y="1428750"/>
            <a:ext cx="115871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Un objet connecté est</a:t>
            </a:r>
            <a:r>
              <a:rPr lang="fr-FR" sz="2800" dirty="0">
                <a:solidFill>
                  <a:srgbClr val="000000"/>
                </a:solidFill>
                <a:latin typeface="Montserrat Medium" pitchFamily="2" charset="77"/>
              </a:rPr>
              <a:t> </a:t>
            </a:r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un système « embarqué » que l’on  peut le décomposer en deux parties : </a:t>
            </a:r>
          </a:p>
          <a:p>
            <a:endParaRPr lang="fr-FR" sz="2800" u="none" strike="noStrike" dirty="0">
              <a:solidFill>
                <a:srgbClr val="000000"/>
              </a:solidFill>
              <a:effectLst/>
              <a:latin typeface="Montserrat Medium" pitchFamily="2" charset="77"/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une partie matérielle (électronique) 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et une partie logicielle (application) </a:t>
            </a:r>
          </a:p>
          <a:p>
            <a:endParaRPr lang="fr-FR" sz="2800" dirty="0">
              <a:solidFill>
                <a:srgbClr val="000000"/>
              </a:solidFill>
              <a:latin typeface="Montserrat Medium" pitchFamily="2" charset="77"/>
            </a:endParaRPr>
          </a:p>
          <a:p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dont la fonction première est d’assurer l’interconnexion entre l’objet </a:t>
            </a:r>
            <a:r>
              <a:rPr lang="fr-FR" sz="2800" u="none" strike="noStrike" dirty="0" err="1">
                <a:solidFill>
                  <a:srgbClr val="000000"/>
                </a:solidFill>
                <a:effectLst/>
                <a:latin typeface="Montserrat Medium" pitchFamily="2" charset="77"/>
              </a:rPr>
              <a:t>lui-meme</a:t>
            </a:r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, </a:t>
            </a:r>
            <a:r>
              <a:rPr lang="fr-FR" sz="2800" dirty="0">
                <a:solidFill>
                  <a:srgbClr val="000000"/>
                </a:solidFill>
                <a:latin typeface="Montserrat Medium" pitchFamily="2" charset="77"/>
              </a:rPr>
              <a:t>Internet, des lieux, d’autres objets…</a:t>
            </a:r>
            <a:endParaRPr lang="fr-FR" sz="28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291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5767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1"/>
                </a:solidFill>
                <a:latin typeface="Montserrat Medium" pitchFamily="2" charset="77"/>
              </a:rPr>
              <a:t>Iot</a:t>
            </a:r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 : Risques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DA7173-BEB0-C6EB-1A81-86D8CB4C98AC}"/>
              </a:ext>
            </a:extLst>
          </p:cNvPr>
          <p:cNvSpPr txBox="1"/>
          <p:nvPr/>
        </p:nvSpPr>
        <p:spPr>
          <a:xfrm>
            <a:off x="328613" y="1428750"/>
            <a:ext cx="115871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Le risque principal de cette interconnectivité, est l’accès non autorisé au système embarqué.</a:t>
            </a:r>
          </a:p>
          <a:p>
            <a:pPr algn="just"/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 </a:t>
            </a:r>
            <a:b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</a:br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Lors de la conception d’un produit destiné à être connecté, la question en termes de sécurité n’est pas seulement de faire une analyse de risque par rapport à la criticité d’une attaque et des conséquences sur le produit lui-même (vol de données, arrêt du service, </a:t>
            </a:r>
            <a:r>
              <a:rPr lang="fr-FR" sz="2800" u="none" strike="noStrike" dirty="0" err="1">
                <a:solidFill>
                  <a:srgbClr val="000000"/>
                </a:solidFill>
                <a:effectLst/>
                <a:latin typeface="Montserrat Medium" pitchFamily="2" charset="77"/>
              </a:rPr>
              <a:t>etc</a:t>
            </a:r>
            <a:r>
              <a:rPr lang="fr-FR" sz="2800" u="none" strike="noStrike" dirty="0">
                <a:solidFill>
                  <a:srgbClr val="000000"/>
                </a:solidFill>
                <a:effectLst/>
                <a:latin typeface="Montserrat Medium" pitchFamily="2" charset="77"/>
              </a:rPr>
              <a:t>), mais également en termes d’utilisation frauduleuse du produit.</a:t>
            </a:r>
          </a:p>
          <a:p>
            <a:pPr algn="just"/>
            <a:br>
              <a:rPr lang="fr-FR" sz="3600" b="0" i="0" u="none" strike="noStrike" dirty="0">
                <a:solidFill>
                  <a:srgbClr val="000000"/>
                </a:solidFill>
                <a:effectLst/>
                <a:latin typeface="redHatText"/>
              </a:rPr>
            </a:br>
            <a:endParaRPr lang="fr-FR" sz="3600" b="0" i="0" u="none" strike="noStrike" dirty="0">
              <a:solidFill>
                <a:srgbClr val="000000"/>
              </a:solidFill>
              <a:effectLst/>
              <a:latin typeface="redHatText"/>
            </a:endParaRPr>
          </a:p>
        </p:txBody>
      </p:sp>
    </p:spTree>
    <p:extLst>
      <p:ext uri="{BB962C8B-B14F-4D97-AF65-F5344CB8AC3E}">
        <p14:creationId xmlns:p14="http://schemas.microsoft.com/office/powerpoint/2010/main" val="325489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Avantages des objets connectés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81DC54-4DE9-B68F-A437-AF99BBE30B58}"/>
              </a:ext>
            </a:extLst>
          </p:cNvPr>
          <p:cNvSpPr txBox="1"/>
          <p:nvPr/>
        </p:nvSpPr>
        <p:spPr>
          <a:xfrm>
            <a:off x="328613" y="1428750"/>
            <a:ext cx="1158716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>
                <a:latin typeface="Montserrat Medium" pitchFamily="2" charset="77"/>
              </a:rPr>
              <a:t> </a:t>
            </a:r>
          </a:p>
          <a:p>
            <a:pPr algn="just"/>
            <a:endParaRPr lang="fr-FR" sz="3600" b="0" i="0" u="none" strike="noStrike" dirty="0">
              <a:solidFill>
                <a:srgbClr val="000000"/>
              </a:solidFill>
              <a:effectLst/>
              <a:latin typeface="redHatTex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800" dirty="0">
                <a:latin typeface="Montserrat Medium" pitchFamily="2" charset="77"/>
              </a:rPr>
              <a:t>Accéder facilement aux informations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800" dirty="0">
              <a:latin typeface="Montserrat Medium" pitchFamily="2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800" dirty="0">
                <a:latin typeface="Montserrat Medium" pitchFamily="2" charset="77"/>
              </a:rPr>
              <a:t>Réagir face à une alerte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800" dirty="0">
              <a:latin typeface="Montserrat Medium" pitchFamily="2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800" dirty="0">
                <a:latin typeface="Montserrat Medium" pitchFamily="2" charset="77"/>
              </a:rPr>
              <a:t>Exécuter des tâches de n’importe quel lieu</a:t>
            </a:r>
          </a:p>
          <a:p>
            <a:pPr algn="just"/>
            <a:br>
              <a:rPr lang="fr-FR" sz="3600" b="0" i="0" u="none" strike="noStrike" dirty="0">
                <a:solidFill>
                  <a:srgbClr val="000000"/>
                </a:solidFill>
                <a:effectLst/>
                <a:latin typeface="redHatText"/>
              </a:rPr>
            </a:br>
            <a:endParaRPr lang="fr-FR" sz="3600" b="0" i="0" u="none" strike="noStrike" dirty="0">
              <a:solidFill>
                <a:srgbClr val="000000"/>
              </a:solidFill>
              <a:effectLst/>
              <a:latin typeface="redHatText"/>
            </a:endParaRPr>
          </a:p>
        </p:txBody>
      </p:sp>
    </p:spTree>
    <p:extLst>
      <p:ext uri="{BB962C8B-B14F-4D97-AF65-F5344CB8AC3E}">
        <p14:creationId xmlns:p14="http://schemas.microsoft.com/office/powerpoint/2010/main" val="327479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Avantages des objets connectés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81DC54-4DE9-B68F-A437-AF99BBE30B58}"/>
              </a:ext>
            </a:extLst>
          </p:cNvPr>
          <p:cNvSpPr txBox="1"/>
          <p:nvPr/>
        </p:nvSpPr>
        <p:spPr>
          <a:xfrm>
            <a:off x="328613" y="1428750"/>
            <a:ext cx="115871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u="sng" dirty="0">
                <a:latin typeface="Montserrat Medium" pitchFamily="2" charset="77"/>
              </a:rPr>
              <a:t>Pour le client 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>
              <a:latin typeface="Montserrat Medium" pitchFamily="2" charset="7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latin typeface="Montserrat Medium" pitchFamily="2" charset="77"/>
              </a:rPr>
              <a:t>Se faciliter la vie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latin typeface="Montserrat Medium" pitchFamily="2" charset="77"/>
              </a:rPr>
              <a:t>Disposer d’une nouvelle expérience d’utilisation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latin typeface="Montserrat Medium" pitchFamily="2" charset="77"/>
              </a:rPr>
              <a:t>Bénéficier d’un accompagnement de la marque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latin typeface="Montserrat Medium" pitchFamily="2" charset="77"/>
              </a:rPr>
              <a:t>Retrouver du contenu associé à ses produits </a:t>
            </a:r>
          </a:p>
          <a:p>
            <a:pPr algn="just"/>
            <a:r>
              <a:rPr lang="fr-FR" sz="2800" dirty="0">
                <a:latin typeface="Montserrat Medium" pitchFamily="2" charset="77"/>
              </a:rPr>
              <a:t> </a:t>
            </a:r>
          </a:p>
          <a:p>
            <a:pPr algn="just"/>
            <a:r>
              <a:rPr lang="fr-FR" sz="2800" b="1" u="sng" dirty="0">
                <a:latin typeface="Montserrat Medium" pitchFamily="2" charset="77"/>
              </a:rPr>
              <a:t>Pour la marque : </a:t>
            </a:r>
          </a:p>
          <a:p>
            <a:pPr algn="just"/>
            <a:endParaRPr lang="fr-FR" sz="2800" b="1" u="sng" dirty="0">
              <a:latin typeface="Montserrat Medium" pitchFamily="2" charset="7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latin typeface="Montserrat Medium" pitchFamily="2" charset="77"/>
              </a:rPr>
              <a:t>Collecter des données sur sa base clients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latin typeface="Montserrat Medium" pitchFamily="2" charset="77"/>
              </a:rPr>
              <a:t>Communiquer dans l’app</a:t>
            </a:r>
          </a:p>
          <a:p>
            <a:pPr algn="just"/>
            <a:endParaRPr lang="fr-FR" sz="28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254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Des appareils de plus en plus connectés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02A6B70-A33E-6B05-812D-F04ADAAA61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79" y="1337407"/>
            <a:ext cx="11068586" cy="41831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5D972F3-5881-0C23-34B4-BC92A739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8" y="5574548"/>
            <a:ext cx="596001" cy="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7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B83267-3A97-0D44-9B52-DBF8A38C1716}"/>
              </a:ext>
            </a:extLst>
          </p:cNvPr>
          <p:cNvCxnSpPr/>
          <p:nvPr/>
        </p:nvCxnSpPr>
        <p:spPr>
          <a:xfrm>
            <a:off x="0" y="6356075"/>
            <a:ext cx="9634330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2268A2-7D27-FC4F-9C6A-EE0590E73F2F}"/>
              </a:ext>
            </a:extLst>
          </p:cNvPr>
          <p:cNvCxnSpPr>
            <a:cxnSpLocks/>
          </p:cNvCxnSpPr>
          <p:nvPr/>
        </p:nvCxnSpPr>
        <p:spPr>
          <a:xfrm>
            <a:off x="10301287" y="6349449"/>
            <a:ext cx="1890713" cy="0"/>
          </a:xfrm>
          <a:prstGeom prst="line">
            <a:avLst/>
          </a:prstGeom>
          <a:ln w="38100">
            <a:solidFill>
              <a:srgbClr val="23B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ECC6BB9-9B0B-2A45-9878-EBBA4D6EC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0"/>
          <a:stretch/>
        </p:blipFill>
        <p:spPr>
          <a:xfrm>
            <a:off x="9532178" y="6024325"/>
            <a:ext cx="1877943" cy="827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284B0-2FFE-E04B-90B5-42F0FCC2E13F}"/>
              </a:ext>
            </a:extLst>
          </p:cNvPr>
          <p:cNvSpPr/>
          <p:nvPr/>
        </p:nvSpPr>
        <p:spPr>
          <a:xfrm>
            <a:off x="0" y="0"/>
            <a:ext cx="12192000" cy="104298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9DD0D9-FFF3-C444-AA2A-11FA0D87AA1C}"/>
              </a:ext>
            </a:extLst>
          </p:cNvPr>
          <p:cNvSpPr txBox="1"/>
          <p:nvPr/>
        </p:nvSpPr>
        <p:spPr>
          <a:xfrm>
            <a:off x="328613" y="167551"/>
            <a:ext cx="10872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Medium" pitchFamily="2" charset="77"/>
              </a:rPr>
              <a:t>Smart Home en France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81DC54-4DE9-B68F-A437-AF99BBE30B58}"/>
              </a:ext>
            </a:extLst>
          </p:cNvPr>
          <p:cNvSpPr txBox="1"/>
          <p:nvPr/>
        </p:nvSpPr>
        <p:spPr>
          <a:xfrm>
            <a:off x="328613" y="1428750"/>
            <a:ext cx="115871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/>
              <a:t>En 2021, le Smart Home reste le principal contributeur à la croissance des produits connectés avec plus de 65% du CA.</a:t>
            </a:r>
          </a:p>
          <a:p>
            <a:pPr algn="just"/>
            <a:br>
              <a:rPr lang="fr-FR" sz="3600" b="0" i="0" u="none" strike="noStrike" dirty="0">
                <a:solidFill>
                  <a:srgbClr val="000000"/>
                </a:solidFill>
                <a:effectLst/>
                <a:latin typeface="redHatText"/>
              </a:rPr>
            </a:br>
            <a:endParaRPr lang="fr-FR" sz="3600" b="0" i="0" u="none" strike="noStrike" dirty="0">
              <a:solidFill>
                <a:srgbClr val="000000"/>
              </a:solidFill>
              <a:effectLst/>
              <a:latin typeface="redHatTex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5276A8-78EE-ECE9-9AF6-3DAFC9331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8" y="5574548"/>
            <a:ext cx="596001" cy="6066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D554A1-D01B-511B-4140-939E27B5C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9" r="4789" b="10896"/>
          <a:stretch/>
        </p:blipFill>
        <p:spPr>
          <a:xfrm>
            <a:off x="1628704" y="2271222"/>
            <a:ext cx="8543996" cy="33033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0A21414-5B85-D568-6B32-B348AC062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t="17828" r="34464" b="75943"/>
          <a:stretch/>
        </p:blipFill>
        <p:spPr>
          <a:xfrm>
            <a:off x="2814602" y="5720560"/>
            <a:ext cx="61722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720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668</Words>
  <Application>Microsoft Macintosh PowerPoint</Application>
  <PresentationFormat>Grand écran</PresentationFormat>
  <Paragraphs>133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Montserrat ExtraBold</vt:lpstr>
      <vt:lpstr>Montserrat Medium</vt:lpstr>
      <vt:lpstr>redHatText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 Puerto Mauricio - Brandt France Rueil</dc:creator>
  <cp:lastModifiedBy>Del Puerto Mauricio - Brandt France Rueil</cp:lastModifiedBy>
  <cp:revision>18</cp:revision>
  <dcterms:created xsi:type="dcterms:W3CDTF">2022-11-02T18:17:35Z</dcterms:created>
  <dcterms:modified xsi:type="dcterms:W3CDTF">2022-11-03T14:17:58Z</dcterms:modified>
</cp:coreProperties>
</file>